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embeddedFontLst>
    <p:embeddedFont>
      <p:font typeface="Spectral"/>
      <p:regular r:id="rId19"/>
      <p:bold r:id="rId20"/>
      <p:italic r:id="rId21"/>
      <p:boldItalic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Spectral-bold.fntdata"/><Relationship Id="rId11" Type="http://schemas.openxmlformats.org/officeDocument/2006/relationships/slide" Target="slides/slide6.xml"/><Relationship Id="rId22" Type="http://schemas.openxmlformats.org/officeDocument/2006/relationships/font" Target="fonts/Spectral-boldItalic.fntdata"/><Relationship Id="rId10" Type="http://schemas.openxmlformats.org/officeDocument/2006/relationships/slide" Target="slides/slide5.xml"/><Relationship Id="rId21" Type="http://schemas.openxmlformats.org/officeDocument/2006/relationships/font" Target="fonts/Spectral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Spectral-regular.fntdata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9170750a61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9170750a61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91c042ba56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191c042ba56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91c042ba56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191c042ba56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858283b2d4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1858283b2d4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18f81e497eb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18f81e497eb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8404d3292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8404d3292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191dcd1de8f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191dcd1de8f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16ba85fdeb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16ba85fdeb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8cea336e21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8cea336e21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8cea336e21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18cea336e21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18cea336e21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18cea336e21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18f81e497eb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18f81e497eb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8f81e497eb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18f81e497eb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2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6" Type="http://schemas.openxmlformats.org/officeDocument/2006/relationships/hyperlink" Target="https://twitter.com/tracytangtt/status/1544977823240167425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8.png"/><Relationship Id="rId4" Type="http://schemas.openxmlformats.org/officeDocument/2006/relationships/hyperlink" Target="https://twitter.com/aaraalto/status/1578047959551414272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twitter.com/visualizevalue/status/1303776521572749312" TargetMode="External"/><Relationship Id="rId4" Type="http://schemas.openxmlformats.org/officeDocument/2006/relationships/image" Target="../media/image3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9" Type="http://schemas.openxmlformats.org/officeDocument/2006/relationships/image" Target="../media/image20.png"/><Relationship Id="rId5" Type="http://schemas.openxmlformats.org/officeDocument/2006/relationships/image" Target="../media/image32.png"/><Relationship Id="rId6" Type="http://schemas.openxmlformats.org/officeDocument/2006/relationships/image" Target="../media/image21.png"/><Relationship Id="rId7" Type="http://schemas.openxmlformats.org/officeDocument/2006/relationships/image" Target="../media/image19.png"/><Relationship Id="rId8" Type="http://schemas.openxmlformats.org/officeDocument/2006/relationships/image" Target="../media/image2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hyperlink" Target="https://www.researchgate.net/figure/Schematic-representation-of-data-literacy-skills-and-competencies-Adapted-from-Ridsdale_fig2_335620777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www.linkedin.com/jobs/view/3277969356/" TargetMode="External"/><Relationship Id="rId4" Type="http://schemas.openxmlformats.org/officeDocument/2006/relationships/image" Target="../media/image10.png"/><Relationship Id="rId5" Type="http://schemas.openxmlformats.org/officeDocument/2006/relationships/image" Target="../media/image9.jpg"/><Relationship Id="rId6" Type="http://schemas.openxmlformats.org/officeDocument/2006/relationships/image" Target="../media/image7.jpg"/><Relationship Id="rId7" Type="http://schemas.openxmlformats.org/officeDocument/2006/relationships/image" Target="../media/image18.png"/><Relationship Id="rId8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www.linkedin.com/jobs/view/3345837105/" TargetMode="External"/><Relationship Id="rId4" Type="http://schemas.openxmlformats.org/officeDocument/2006/relationships/image" Target="../media/image10.png"/><Relationship Id="rId5" Type="http://schemas.openxmlformats.org/officeDocument/2006/relationships/image" Target="../media/image17.png"/><Relationship Id="rId6" Type="http://schemas.openxmlformats.org/officeDocument/2006/relationships/image" Target="../media/image2.jpg"/><Relationship Id="rId7" Type="http://schemas.openxmlformats.org/officeDocument/2006/relationships/image" Target="../media/image16.jpg"/><Relationship Id="rId8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www.linkedin.com/jobs/view/3345837105/" TargetMode="External"/><Relationship Id="rId4" Type="http://schemas.openxmlformats.org/officeDocument/2006/relationships/image" Target="../media/image11.jpg"/><Relationship Id="rId5" Type="http://schemas.openxmlformats.org/officeDocument/2006/relationships/image" Target="../media/image15.jpg"/><Relationship Id="rId6" Type="http://schemas.openxmlformats.org/officeDocument/2006/relationships/image" Target="../media/image13.png"/><Relationship Id="rId7" Type="http://schemas.openxmlformats.org/officeDocument/2006/relationships/image" Target="../media/image3.png"/><Relationship Id="rId8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Relationship Id="rId4" Type="http://schemas.openxmlformats.org/officeDocument/2006/relationships/image" Target="../media/image23.png"/><Relationship Id="rId5" Type="http://schemas.openxmlformats.org/officeDocument/2006/relationships/hyperlink" Target="https://www.youtube.com/watch?v=-2ojuskheGE&amp;themeRefresh=1" TargetMode="External"/><Relationship Id="rId6" Type="http://schemas.openxmlformats.org/officeDocument/2006/relationships/hyperlink" Target="https://www.youtube.com/watch?v=7ND7zsEboiQ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9.png"/><Relationship Id="rId4" Type="http://schemas.openxmlformats.org/officeDocument/2006/relationships/hyperlink" Target="https://www.youtube.com/watch?v=k7Rb2nbY2Qs" TargetMode="External"/><Relationship Id="rId5" Type="http://schemas.openxmlformats.org/officeDocument/2006/relationships/image" Target="../media/image25.png"/><Relationship Id="rId6" Type="http://schemas.openxmlformats.org/officeDocument/2006/relationships/image" Target="../media/image10.png"/><Relationship Id="rId7" Type="http://schemas.openxmlformats.org/officeDocument/2006/relationships/image" Target="../media/image12.png"/><Relationship Id="rId8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2059350" y="1424175"/>
            <a:ext cx="5025300" cy="43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292929"/>
              </a:solidFill>
              <a:highlight>
                <a:srgbClr val="FFFFFF"/>
              </a:highlight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292929"/>
              </a:solidFill>
              <a:highlight>
                <a:srgbClr val="FFFFFF"/>
              </a:highlight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292929"/>
              </a:solidFill>
              <a:highlight>
                <a:srgbClr val="FFFFFF"/>
              </a:highlight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3600">
                <a:solidFill>
                  <a:srgbClr val="292929"/>
                </a:solidFill>
                <a:highlight>
                  <a:srgbClr val="FFFFFF"/>
                </a:highlight>
                <a:latin typeface="Spectral"/>
                <a:ea typeface="Spectral"/>
                <a:cs typeface="Spectral"/>
                <a:sym typeface="Spectral"/>
              </a:rPr>
              <a:t>Gecekodu</a:t>
            </a:r>
            <a:endParaRPr b="1" sz="3600">
              <a:solidFill>
                <a:srgbClr val="292929"/>
              </a:solidFill>
              <a:highlight>
                <a:srgbClr val="FFFFFF"/>
              </a:highlight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>
                <a:solidFill>
                  <a:srgbClr val="292929"/>
                </a:solidFill>
                <a:highlight>
                  <a:srgbClr val="FFFFFF"/>
                </a:highlight>
                <a:latin typeface="Spectral"/>
                <a:ea typeface="Spectral"/>
                <a:cs typeface="Spectral"/>
                <a:sym typeface="Spectral"/>
              </a:rPr>
              <a:t>Veri Mühendisliği &amp;</a:t>
            </a:r>
            <a:endParaRPr sz="2400">
              <a:solidFill>
                <a:srgbClr val="292929"/>
              </a:solidFill>
              <a:highlight>
                <a:srgbClr val="FFFFFF"/>
              </a:highlight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>
                <a:solidFill>
                  <a:srgbClr val="292929"/>
                </a:solidFill>
                <a:highlight>
                  <a:srgbClr val="FFFFFF"/>
                </a:highlight>
                <a:latin typeface="Spectral"/>
                <a:ea typeface="Spectral"/>
                <a:cs typeface="Spectral"/>
                <a:sym typeface="Spectral"/>
              </a:rPr>
              <a:t> Yapay Zeka Kırınımlı</a:t>
            </a:r>
            <a:endParaRPr sz="2400"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55" name="Google Shape;55;p13"/>
          <p:cNvSpPr txBox="1"/>
          <p:nvPr>
            <p:ph type="ctrTitle"/>
          </p:nvPr>
        </p:nvSpPr>
        <p:spPr>
          <a:xfrm>
            <a:off x="1905900" y="2970225"/>
            <a:ext cx="5332200" cy="149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r" sz="4800">
                <a:solidFill>
                  <a:srgbClr val="292929"/>
                </a:solidFill>
                <a:highlight>
                  <a:srgbClr val="FFFFFF"/>
                </a:highlight>
                <a:latin typeface="Spectral"/>
                <a:ea typeface="Spectral"/>
                <a:cs typeface="Spectral"/>
                <a:sym typeface="Spectral"/>
              </a:rPr>
              <a:t>Aranan Mühendis (İnsan) </a:t>
            </a:r>
            <a:endParaRPr sz="4800">
              <a:solidFill>
                <a:srgbClr val="292929"/>
              </a:solidFill>
              <a:highlight>
                <a:srgbClr val="FFFFFF"/>
              </a:highlight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r" sz="4800">
                <a:solidFill>
                  <a:srgbClr val="292929"/>
                </a:solidFill>
                <a:highlight>
                  <a:srgbClr val="FFFFFF"/>
                </a:highlight>
                <a:latin typeface="Spectral"/>
                <a:ea typeface="Spectral"/>
                <a:cs typeface="Spectral"/>
                <a:sym typeface="Spectral"/>
              </a:rPr>
              <a:t>  Olmak ?</a:t>
            </a:r>
            <a:endParaRPr sz="4800"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56" name="Google Shape;56;p13"/>
          <p:cNvSpPr txBox="1"/>
          <p:nvPr>
            <p:ph type="ctrTitle"/>
          </p:nvPr>
        </p:nvSpPr>
        <p:spPr>
          <a:xfrm>
            <a:off x="202950" y="4663225"/>
            <a:ext cx="1616400" cy="23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r" sz="1400">
                <a:solidFill>
                  <a:srgbClr val="292929"/>
                </a:solidFill>
                <a:highlight>
                  <a:srgbClr val="FFFFFF"/>
                </a:highlight>
                <a:latin typeface="Spectral"/>
                <a:ea typeface="Spectral"/>
                <a:cs typeface="Spectral"/>
                <a:sym typeface="Spectral"/>
              </a:rPr>
              <a:t>18.11.2022</a:t>
            </a:r>
            <a:endParaRPr sz="1400"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57" name="Google Shape;57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2"/>
          <p:cNvSpPr txBox="1"/>
          <p:nvPr>
            <p:ph type="ctrTitle"/>
          </p:nvPr>
        </p:nvSpPr>
        <p:spPr>
          <a:xfrm>
            <a:off x="157800" y="475875"/>
            <a:ext cx="5391600" cy="227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292929"/>
              </a:solidFill>
              <a:highlight>
                <a:srgbClr val="FFFFFF"/>
              </a:highlight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292929"/>
              </a:solidFill>
              <a:highlight>
                <a:srgbClr val="FFFFFF"/>
              </a:highlight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292929"/>
              </a:solidFill>
              <a:highlight>
                <a:srgbClr val="FFFFFF"/>
              </a:highlight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292929"/>
              </a:solidFill>
              <a:highlight>
                <a:srgbClr val="FFFFFF"/>
              </a:highlight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1800">
                <a:solidFill>
                  <a:srgbClr val="292929"/>
                </a:solidFill>
                <a:highlight>
                  <a:srgbClr val="FFFFFF"/>
                </a:highlight>
                <a:latin typeface="Spectral"/>
                <a:ea typeface="Spectral"/>
                <a:cs typeface="Spectral"/>
                <a:sym typeface="Spectral"/>
              </a:rPr>
              <a:t>What is the best move on the chessboard?</a:t>
            </a:r>
            <a:endParaRPr b="1" sz="1800">
              <a:solidFill>
                <a:srgbClr val="292929"/>
              </a:solidFill>
              <a:highlight>
                <a:srgbClr val="FFFFFF"/>
              </a:highlight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292929"/>
              </a:solidFill>
              <a:highlight>
                <a:srgbClr val="FFFFFF"/>
              </a:highlight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r" sz="1500">
                <a:solidFill>
                  <a:srgbClr val="292929"/>
                </a:solidFill>
                <a:highlight>
                  <a:srgbClr val="FFFFFF"/>
                </a:highlight>
                <a:latin typeface="Spectral"/>
                <a:ea typeface="Spectral"/>
                <a:cs typeface="Spectral"/>
                <a:sym typeface="Spectral"/>
              </a:rPr>
              <a:t>You are the </a:t>
            </a:r>
            <a:r>
              <a:rPr lang="tr" sz="1500">
                <a:solidFill>
                  <a:srgbClr val="0000FF"/>
                </a:solidFill>
                <a:highlight>
                  <a:srgbClr val="FFFFFF"/>
                </a:highlight>
                <a:latin typeface="Spectral"/>
                <a:ea typeface="Spectral"/>
                <a:cs typeface="Spectral"/>
                <a:sym typeface="Spectral"/>
              </a:rPr>
              <a:t>average of 5 people</a:t>
            </a:r>
            <a:r>
              <a:rPr lang="tr" sz="1500">
                <a:solidFill>
                  <a:srgbClr val="292929"/>
                </a:solidFill>
                <a:highlight>
                  <a:srgbClr val="FFFFFF"/>
                </a:highlight>
                <a:latin typeface="Spectral"/>
                <a:ea typeface="Spectral"/>
                <a:cs typeface="Spectral"/>
                <a:sym typeface="Spectral"/>
              </a:rPr>
              <a:t> you most spent time with. So don’t just abandon them, but analyze yourself in regular periods.</a:t>
            </a:r>
            <a:endParaRPr sz="1500">
              <a:solidFill>
                <a:srgbClr val="292929"/>
              </a:solidFill>
              <a:highlight>
                <a:srgbClr val="FFFFFF"/>
              </a:highlight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292929"/>
              </a:solidFill>
              <a:highlight>
                <a:srgbClr val="FFFFFF"/>
              </a:highlight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1800">
                <a:solidFill>
                  <a:srgbClr val="292929"/>
                </a:solidFill>
                <a:highlight>
                  <a:srgbClr val="FFFFFF"/>
                </a:highlight>
                <a:latin typeface="Spectral"/>
                <a:ea typeface="Spectral"/>
                <a:cs typeface="Spectral"/>
                <a:sym typeface="Spectral"/>
              </a:rPr>
              <a:t>Self Awareness</a:t>
            </a:r>
            <a:endParaRPr b="1" sz="1800">
              <a:solidFill>
                <a:srgbClr val="292929"/>
              </a:solidFill>
              <a:highlight>
                <a:srgbClr val="FFFFFF"/>
              </a:highlight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r" sz="1500">
                <a:solidFill>
                  <a:srgbClr val="292929"/>
                </a:solidFill>
                <a:highlight>
                  <a:schemeClr val="lt1"/>
                </a:highlight>
                <a:latin typeface="Spectral"/>
                <a:ea typeface="Spectral"/>
                <a:cs typeface="Spectral"/>
                <a:sym typeface="Spectral"/>
              </a:rPr>
              <a:t>People close to you, most of them are kind. Force them to tell you what your </a:t>
            </a:r>
            <a:r>
              <a:rPr lang="tr" sz="1500">
                <a:solidFill>
                  <a:srgbClr val="292929"/>
                </a:solidFill>
                <a:highlight>
                  <a:schemeClr val="lt1"/>
                </a:highlight>
                <a:latin typeface="Spectral"/>
                <a:ea typeface="Spectral"/>
                <a:cs typeface="Spectral"/>
                <a:sym typeface="Spectral"/>
              </a:rPr>
              <a:t>strengths</a:t>
            </a:r>
            <a:r>
              <a:rPr lang="tr" sz="1500">
                <a:solidFill>
                  <a:srgbClr val="292929"/>
                </a:solidFill>
                <a:highlight>
                  <a:schemeClr val="lt1"/>
                </a:highlight>
                <a:latin typeface="Spectral"/>
                <a:ea typeface="Spectral"/>
                <a:cs typeface="Spectral"/>
                <a:sym typeface="Spectral"/>
              </a:rPr>
              <a:t> and weaknesses are. Given that you are open to constructive </a:t>
            </a:r>
            <a:r>
              <a:rPr lang="tr" sz="1500">
                <a:solidFill>
                  <a:srgbClr val="292929"/>
                </a:solidFill>
                <a:highlight>
                  <a:schemeClr val="lt1"/>
                </a:highlight>
                <a:latin typeface="Spectral"/>
                <a:ea typeface="Spectral"/>
                <a:cs typeface="Spectral"/>
                <a:sym typeface="Spectral"/>
              </a:rPr>
              <a:t>criticism</a:t>
            </a:r>
            <a:r>
              <a:rPr lang="tr" sz="1500">
                <a:solidFill>
                  <a:srgbClr val="292929"/>
                </a:solidFill>
                <a:highlight>
                  <a:schemeClr val="lt1"/>
                </a:highlight>
                <a:latin typeface="Spectral"/>
                <a:ea typeface="Spectral"/>
                <a:cs typeface="Spectral"/>
                <a:sym typeface="Spectral"/>
              </a:rPr>
              <a:t>.</a:t>
            </a:r>
            <a:endParaRPr sz="1500">
              <a:solidFill>
                <a:srgbClr val="292929"/>
              </a:solidFill>
              <a:highlight>
                <a:schemeClr val="lt1"/>
              </a:highlight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292929"/>
              </a:solidFill>
              <a:highlight>
                <a:srgbClr val="FFFFFF"/>
              </a:highlight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292929"/>
              </a:solidFill>
              <a:highlight>
                <a:srgbClr val="FFFFFF"/>
              </a:highlight>
              <a:latin typeface="Spectral"/>
              <a:ea typeface="Spectral"/>
              <a:cs typeface="Spectral"/>
              <a:sym typeface="Spectral"/>
            </a:endParaRPr>
          </a:p>
        </p:txBody>
      </p:sp>
      <p:pic>
        <p:nvPicPr>
          <p:cNvPr id="142" name="Google Shape;14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5750" y="332313"/>
            <a:ext cx="3135901" cy="1763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27975" y="2285000"/>
            <a:ext cx="2571750" cy="257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95262" y="2571749"/>
            <a:ext cx="3186627" cy="2347974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  <p:sp>
        <p:nvSpPr>
          <p:cNvPr id="146" name="Google Shape;146;p22"/>
          <p:cNvSpPr txBox="1"/>
          <p:nvPr>
            <p:ph type="ctrTitle"/>
          </p:nvPr>
        </p:nvSpPr>
        <p:spPr>
          <a:xfrm>
            <a:off x="5185475" y="4695475"/>
            <a:ext cx="884700" cy="329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r" sz="1200" u="sng">
                <a:solidFill>
                  <a:schemeClr val="hlink"/>
                </a:solidFill>
                <a:highlight>
                  <a:srgbClr val="FFFFFF"/>
                </a:highlight>
                <a:latin typeface="Spectral"/>
                <a:ea typeface="Spectral"/>
                <a:cs typeface="Spectral"/>
                <a:sym typeface="Spectral"/>
                <a:hlinkClick r:id="rId6"/>
              </a:rPr>
              <a:t>Twitter</a:t>
            </a:r>
            <a:endParaRPr sz="1200">
              <a:latin typeface="Spectral"/>
              <a:ea typeface="Spectral"/>
              <a:cs typeface="Spectral"/>
              <a:sym typeface="Spectr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3825" y="63575"/>
            <a:ext cx="3195369" cy="4838701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3"/>
          <p:cNvSpPr txBox="1"/>
          <p:nvPr>
            <p:ph idx="1" type="subTitle"/>
          </p:nvPr>
        </p:nvSpPr>
        <p:spPr>
          <a:xfrm>
            <a:off x="5254500" y="1566275"/>
            <a:ext cx="2558700" cy="183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You can </a:t>
            </a:r>
            <a:r>
              <a:rPr lang="tr" sz="2400" u="sng">
                <a:solidFill>
                  <a:schemeClr val="hlink"/>
                </a:solidFill>
                <a:latin typeface="Spectral"/>
                <a:ea typeface="Spectral"/>
                <a:cs typeface="Spectral"/>
                <a:sym typeface="Spectral"/>
                <a:hlinkClick r:id="rId4"/>
              </a:rPr>
              <a:t>update</a:t>
            </a:r>
            <a:r>
              <a:rPr lang="tr" sz="24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 your software.</a:t>
            </a:r>
            <a:endParaRPr sz="24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Indefinite times.</a:t>
            </a:r>
            <a:endParaRPr sz="24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153" name="Google Shape;153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4"/>
          <p:cNvSpPr txBox="1"/>
          <p:nvPr>
            <p:ph idx="1" type="subTitle"/>
          </p:nvPr>
        </p:nvSpPr>
        <p:spPr>
          <a:xfrm>
            <a:off x="453575" y="13690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r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This is the </a:t>
            </a:r>
            <a:r>
              <a:rPr lang="tr" u="sng">
                <a:solidFill>
                  <a:schemeClr val="hlink"/>
                </a:solidFill>
                <a:latin typeface="Spectral"/>
                <a:ea typeface="Spectral"/>
                <a:cs typeface="Spectral"/>
                <a:sym typeface="Spectral"/>
                <a:hlinkClick r:id="rId3"/>
              </a:rPr>
              <a:t>normal</a:t>
            </a:r>
            <a:r>
              <a:rPr lang="tr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.</a:t>
            </a:r>
            <a:endParaRPr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pic>
        <p:nvPicPr>
          <p:cNvPr id="159" name="Google Shape;159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7875" y="691550"/>
            <a:ext cx="7668250" cy="4313374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/>
        </p:nvSpPr>
        <p:spPr>
          <a:xfrm>
            <a:off x="1367550" y="419275"/>
            <a:ext cx="6408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3000">
                <a:latin typeface="Spectral"/>
                <a:ea typeface="Spectral"/>
                <a:cs typeface="Spectral"/>
                <a:sym typeface="Spectral"/>
              </a:rPr>
              <a:t>sezaiburakkantarci@protonmail.com</a:t>
            </a:r>
            <a:endParaRPr sz="3000">
              <a:latin typeface="Spectral"/>
              <a:ea typeface="Spectral"/>
              <a:cs typeface="Spectral"/>
              <a:sym typeface="Spectral"/>
            </a:endParaRPr>
          </a:p>
        </p:txBody>
      </p:sp>
      <p:pic>
        <p:nvPicPr>
          <p:cNvPr id="166" name="Google Shape;16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830" y="1314561"/>
            <a:ext cx="1992049" cy="1120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02728" y="3291638"/>
            <a:ext cx="1361925" cy="112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85497" y="3528639"/>
            <a:ext cx="2606305" cy="64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64652" y="1452398"/>
            <a:ext cx="1112676" cy="84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422700" y="1262588"/>
            <a:ext cx="1224500" cy="122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017326" y="3334363"/>
            <a:ext cx="1035075" cy="103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052399" y="1452388"/>
            <a:ext cx="1394877" cy="965101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5"/>
          <p:cNvSpPr txBox="1"/>
          <p:nvPr/>
        </p:nvSpPr>
        <p:spPr>
          <a:xfrm>
            <a:off x="131800" y="2487075"/>
            <a:ext cx="2162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1500">
                <a:latin typeface="Spectral"/>
                <a:ea typeface="Spectral"/>
                <a:cs typeface="Spectral"/>
                <a:sym typeface="Spectral"/>
              </a:rPr>
              <a:t>@</a:t>
            </a:r>
            <a:r>
              <a:rPr lang="tr" sz="1500">
                <a:latin typeface="Spectral"/>
                <a:ea typeface="Spectral"/>
                <a:cs typeface="Spectral"/>
                <a:sym typeface="Spectral"/>
              </a:rPr>
              <a:t>sezaiburakkantarci</a:t>
            </a:r>
            <a:endParaRPr sz="1500"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174" name="Google Shape;174;p25"/>
          <p:cNvSpPr txBox="1"/>
          <p:nvPr/>
        </p:nvSpPr>
        <p:spPr>
          <a:xfrm>
            <a:off x="7422650" y="2571750"/>
            <a:ext cx="1224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1500">
                <a:latin typeface="Spectral"/>
                <a:ea typeface="Spectral"/>
                <a:cs typeface="Spectral"/>
                <a:sym typeface="Spectral"/>
              </a:rPr>
              <a:t>@kantarcise</a:t>
            </a:r>
            <a:endParaRPr sz="1500"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175" name="Google Shape;175;p25"/>
          <p:cNvSpPr txBox="1"/>
          <p:nvPr/>
        </p:nvSpPr>
        <p:spPr>
          <a:xfrm>
            <a:off x="4776186" y="2487075"/>
            <a:ext cx="1947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1500">
                <a:latin typeface="Spectral"/>
                <a:ea typeface="Spectral"/>
                <a:cs typeface="Spectral"/>
                <a:sym typeface="Spectral"/>
              </a:rPr>
              <a:t>@sezaiburakkantarci</a:t>
            </a:r>
            <a:endParaRPr sz="1500"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176" name="Google Shape;176;p25"/>
          <p:cNvSpPr txBox="1"/>
          <p:nvPr/>
        </p:nvSpPr>
        <p:spPr>
          <a:xfrm>
            <a:off x="1269750" y="4471375"/>
            <a:ext cx="1494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1500">
                <a:latin typeface="Spectral"/>
                <a:ea typeface="Spectral"/>
                <a:cs typeface="Spectral"/>
                <a:sym typeface="Spectral"/>
              </a:rPr>
              <a:t>@sezaikantarci</a:t>
            </a:r>
            <a:endParaRPr sz="1500"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177" name="Google Shape;177;p25"/>
          <p:cNvSpPr txBox="1"/>
          <p:nvPr/>
        </p:nvSpPr>
        <p:spPr>
          <a:xfrm>
            <a:off x="3561224" y="4471375"/>
            <a:ext cx="1947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1500">
                <a:latin typeface="Spectral"/>
                <a:ea typeface="Spectral"/>
                <a:cs typeface="Spectral"/>
                <a:sym typeface="Spectral"/>
              </a:rPr>
              <a:t>@sezaiburakkantarci</a:t>
            </a:r>
            <a:endParaRPr sz="1500"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178" name="Google Shape;178;p25"/>
          <p:cNvSpPr txBox="1"/>
          <p:nvPr/>
        </p:nvSpPr>
        <p:spPr>
          <a:xfrm>
            <a:off x="6215011" y="4323875"/>
            <a:ext cx="1947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1500">
                <a:latin typeface="Spectral"/>
                <a:ea typeface="Spectral"/>
                <a:cs typeface="Spectral"/>
                <a:sym typeface="Spectral"/>
              </a:rPr>
              <a:t>@sezaiburakkantarci</a:t>
            </a:r>
            <a:endParaRPr sz="1500"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179" name="Google Shape;179;p25"/>
          <p:cNvSpPr txBox="1"/>
          <p:nvPr/>
        </p:nvSpPr>
        <p:spPr>
          <a:xfrm>
            <a:off x="2555987" y="2487075"/>
            <a:ext cx="1530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1500">
                <a:latin typeface="Spectral"/>
                <a:ea typeface="Spectral"/>
                <a:cs typeface="Spectral"/>
                <a:sym typeface="Spectral"/>
              </a:rPr>
              <a:t>@</a:t>
            </a:r>
            <a:r>
              <a:rPr lang="tr" sz="1500">
                <a:latin typeface="Spectral"/>
                <a:ea typeface="Spectral"/>
                <a:cs typeface="Spectral"/>
                <a:sym typeface="Spectral"/>
              </a:rPr>
              <a:t>Victory_#2188</a:t>
            </a:r>
            <a:endParaRPr sz="1500"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180" name="Google Shape;180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ctrTitle"/>
          </p:nvPr>
        </p:nvSpPr>
        <p:spPr>
          <a:xfrm>
            <a:off x="98425" y="-433725"/>
            <a:ext cx="6199800" cy="528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292929"/>
              </a:solidFill>
              <a:highlight>
                <a:srgbClr val="FFFFFF"/>
              </a:highlight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292929"/>
              </a:solidFill>
              <a:highlight>
                <a:srgbClr val="FFFFFF"/>
              </a:highlight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292929"/>
              </a:solidFill>
              <a:highlight>
                <a:srgbClr val="FFFFFF"/>
              </a:highlight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3300">
                <a:solidFill>
                  <a:srgbClr val="292929"/>
                </a:solidFill>
                <a:highlight>
                  <a:srgbClr val="FFFFFF"/>
                </a:highlight>
                <a:latin typeface="Spectral"/>
                <a:ea typeface="Spectral"/>
                <a:cs typeface="Spectral"/>
                <a:sym typeface="Spectral"/>
              </a:rPr>
              <a:t>Kendimize sorabileceğimiz en büyük soru nedir?</a:t>
            </a:r>
            <a:endParaRPr sz="3300">
              <a:solidFill>
                <a:srgbClr val="292929"/>
              </a:solidFill>
              <a:highlight>
                <a:srgbClr val="FFFFFF"/>
              </a:highlight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292929"/>
              </a:solidFill>
              <a:highlight>
                <a:srgbClr val="FFFFFF"/>
              </a:highlight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1800">
                <a:solidFill>
                  <a:srgbClr val="292929"/>
                </a:solidFill>
                <a:highlight>
                  <a:srgbClr val="FFFFFF"/>
                </a:highlight>
                <a:latin typeface="Spectral"/>
                <a:ea typeface="Spectral"/>
                <a:cs typeface="Spectral"/>
                <a:sym typeface="Spectral"/>
              </a:rPr>
              <a:t>Delmore effect</a:t>
            </a:r>
            <a:endParaRPr sz="1500">
              <a:solidFill>
                <a:srgbClr val="292929"/>
              </a:solidFill>
              <a:highlight>
                <a:srgbClr val="FFFFFF"/>
              </a:highlight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1500">
                <a:solidFill>
                  <a:srgbClr val="292929"/>
                </a:solidFill>
                <a:highlight>
                  <a:srgbClr val="FFFFFF"/>
                </a:highlight>
                <a:latin typeface="Spectral"/>
                <a:ea typeface="Spectral"/>
                <a:cs typeface="Spectral"/>
                <a:sym typeface="Spectral"/>
              </a:rPr>
              <a:t>The more important something was, the less willing people are to spell out their goals or aims. Avoiding defining what constitutes success or failure.</a:t>
            </a:r>
            <a:endParaRPr sz="1500">
              <a:solidFill>
                <a:srgbClr val="292929"/>
              </a:solidFill>
              <a:highlight>
                <a:srgbClr val="FFFFFF"/>
              </a:highlight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292929"/>
              </a:solidFill>
              <a:highlight>
                <a:srgbClr val="FFFFFF"/>
              </a:highlight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1800">
                <a:solidFill>
                  <a:srgbClr val="292929"/>
                </a:solidFill>
                <a:highlight>
                  <a:srgbClr val="FFFFFF"/>
                </a:highlight>
                <a:latin typeface="Spectral"/>
                <a:ea typeface="Spectral"/>
                <a:cs typeface="Spectral"/>
                <a:sym typeface="Spectral"/>
              </a:rPr>
              <a:t>Willful</a:t>
            </a:r>
            <a:r>
              <a:rPr b="1" lang="tr" sz="1800">
                <a:solidFill>
                  <a:srgbClr val="292929"/>
                </a:solidFill>
                <a:highlight>
                  <a:srgbClr val="FFFFFF"/>
                </a:highlight>
                <a:latin typeface="Spectral"/>
                <a:ea typeface="Spectral"/>
                <a:cs typeface="Spectral"/>
                <a:sym typeface="Spectral"/>
              </a:rPr>
              <a:t> Blindness</a:t>
            </a:r>
            <a:endParaRPr b="1" sz="1500">
              <a:solidFill>
                <a:srgbClr val="292929"/>
              </a:solidFill>
              <a:highlight>
                <a:srgbClr val="FFFFFF"/>
              </a:highlight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1500">
                <a:solidFill>
                  <a:srgbClr val="292929"/>
                </a:solidFill>
                <a:highlight>
                  <a:srgbClr val="FFFFFF"/>
                </a:highlight>
                <a:latin typeface="Spectral"/>
                <a:ea typeface="Spectral"/>
                <a:cs typeface="Spectral"/>
                <a:sym typeface="Spectral"/>
              </a:rPr>
              <a:t>We rather not know the answers. </a:t>
            </a:r>
            <a:r>
              <a:rPr lang="tr" sz="1500">
                <a:solidFill>
                  <a:srgbClr val="292929"/>
                </a:solidFill>
                <a:highlight>
                  <a:schemeClr val="lt1"/>
                </a:highlight>
                <a:latin typeface="Spectral"/>
                <a:ea typeface="Spectral"/>
                <a:cs typeface="Spectral"/>
                <a:sym typeface="Spectral"/>
              </a:rPr>
              <a:t>Because that's a spotlight on us. </a:t>
            </a:r>
            <a:r>
              <a:rPr lang="tr" sz="1500">
                <a:solidFill>
                  <a:srgbClr val="292929"/>
                </a:solidFill>
                <a:highlight>
                  <a:srgbClr val="FFFFFF"/>
                </a:highlight>
                <a:latin typeface="Spectral"/>
                <a:ea typeface="Spectral"/>
                <a:cs typeface="Spectral"/>
                <a:sym typeface="Spectral"/>
              </a:rPr>
              <a:t>We rather tell stories (lies) to ourselves.</a:t>
            </a:r>
            <a:endParaRPr sz="1500">
              <a:solidFill>
                <a:srgbClr val="292929"/>
              </a:solidFill>
              <a:highlight>
                <a:srgbClr val="FFFFFF"/>
              </a:highlight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292929"/>
              </a:solidFill>
              <a:highlight>
                <a:srgbClr val="FFFFFF"/>
              </a:highlight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1800">
                <a:solidFill>
                  <a:srgbClr val="292929"/>
                </a:solidFill>
                <a:highlight>
                  <a:schemeClr val="lt1"/>
                </a:highlight>
                <a:latin typeface="Spectral"/>
                <a:ea typeface="Spectral"/>
                <a:cs typeface="Spectral"/>
                <a:sym typeface="Spectral"/>
              </a:rPr>
              <a:t>Going Against The Most Powerful Distraction Systems In The World</a:t>
            </a:r>
            <a:endParaRPr sz="1500">
              <a:solidFill>
                <a:srgbClr val="292929"/>
              </a:solidFill>
              <a:highlight>
                <a:schemeClr val="lt1"/>
              </a:highlight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1500">
                <a:solidFill>
                  <a:srgbClr val="292929"/>
                </a:solidFill>
                <a:highlight>
                  <a:schemeClr val="lt1"/>
                </a:highlight>
                <a:latin typeface="Spectral"/>
                <a:ea typeface="Spectral"/>
                <a:cs typeface="Spectral"/>
                <a:sym typeface="Spectral"/>
              </a:rPr>
              <a:t>If not used right, social media is the biggest time consumer ever made.</a:t>
            </a:r>
            <a:endParaRPr sz="1500">
              <a:solidFill>
                <a:srgbClr val="292929"/>
              </a:solidFill>
              <a:highlight>
                <a:schemeClr val="lt1"/>
              </a:highlight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t/>
            </a:r>
            <a:endParaRPr b="1" sz="1800">
              <a:solidFill>
                <a:srgbClr val="292929"/>
              </a:solidFill>
              <a:highlight>
                <a:schemeClr val="lt1"/>
              </a:highlight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1800">
                <a:solidFill>
                  <a:srgbClr val="292929"/>
                </a:solidFill>
                <a:highlight>
                  <a:srgbClr val="FFFFFF"/>
                </a:highlight>
                <a:latin typeface="Spectral"/>
                <a:ea typeface="Spectral"/>
                <a:cs typeface="Spectral"/>
                <a:sym typeface="Spectral"/>
              </a:rPr>
              <a:t>Fearing the Right Thing</a:t>
            </a:r>
            <a:endParaRPr sz="1500">
              <a:solidFill>
                <a:srgbClr val="292929"/>
              </a:solidFill>
              <a:highlight>
                <a:schemeClr val="lt1"/>
              </a:highlight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3333"/>
              <a:buFont typeface="Arial"/>
              <a:buNone/>
            </a:pPr>
            <a:r>
              <a:rPr lang="tr" sz="1500">
                <a:solidFill>
                  <a:srgbClr val="292929"/>
                </a:solidFill>
                <a:highlight>
                  <a:schemeClr val="lt1"/>
                </a:highlight>
                <a:latin typeface="Spectral"/>
                <a:ea typeface="Spectral"/>
                <a:cs typeface="Spectral"/>
                <a:sym typeface="Spectral"/>
              </a:rPr>
              <a:t>What path I am on? Fear of failure vs fear of </a:t>
            </a:r>
            <a:r>
              <a:rPr lang="tr" sz="1500">
                <a:solidFill>
                  <a:srgbClr val="292929"/>
                </a:solidFill>
                <a:highlight>
                  <a:schemeClr val="lt1"/>
                </a:highlight>
                <a:latin typeface="Spectral"/>
                <a:ea typeface="Spectral"/>
                <a:cs typeface="Spectral"/>
                <a:sym typeface="Spectral"/>
              </a:rPr>
              <a:t>mediocrity</a:t>
            </a:r>
            <a:r>
              <a:rPr lang="tr" sz="1500">
                <a:solidFill>
                  <a:srgbClr val="292929"/>
                </a:solidFill>
                <a:highlight>
                  <a:schemeClr val="lt1"/>
                </a:highlight>
                <a:latin typeface="Spectral"/>
                <a:ea typeface="Spectral"/>
                <a:cs typeface="Spectral"/>
                <a:sym typeface="Spectral"/>
              </a:rPr>
              <a:t>?</a:t>
            </a:r>
            <a:endParaRPr sz="1500">
              <a:solidFill>
                <a:srgbClr val="292929"/>
              </a:solidFill>
              <a:highlight>
                <a:srgbClr val="FFFFFF"/>
              </a:highlight>
              <a:latin typeface="Spectral"/>
              <a:ea typeface="Spectral"/>
              <a:cs typeface="Spectral"/>
              <a:sym typeface="Spectral"/>
            </a:endParaRPr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98225" y="790750"/>
            <a:ext cx="2636976" cy="1581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07625" y="2904178"/>
            <a:ext cx="1818175" cy="1412251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/>
          <p:nvPr>
            <p:ph type="ctrTitle"/>
          </p:nvPr>
        </p:nvSpPr>
        <p:spPr>
          <a:xfrm>
            <a:off x="147650" y="244950"/>
            <a:ext cx="4105500" cy="62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tr" sz="3000">
                <a:solidFill>
                  <a:srgbClr val="292929"/>
                </a:solidFill>
                <a:highlight>
                  <a:schemeClr val="lt1"/>
                </a:highlight>
                <a:latin typeface="Spectral"/>
                <a:ea typeface="Spectral"/>
                <a:cs typeface="Spectral"/>
                <a:sym typeface="Spectral"/>
              </a:rPr>
              <a:t>Veri Mühendisliği</a:t>
            </a:r>
            <a:endParaRPr sz="3000"/>
          </a:p>
        </p:txBody>
      </p:sp>
      <p:sp>
        <p:nvSpPr>
          <p:cNvPr id="71" name="Google Shape;71;p15"/>
          <p:cNvSpPr txBox="1"/>
          <p:nvPr>
            <p:ph type="ctrTitle"/>
          </p:nvPr>
        </p:nvSpPr>
        <p:spPr>
          <a:xfrm>
            <a:off x="569075" y="971225"/>
            <a:ext cx="2232300" cy="291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r" sz="2000">
                <a:solidFill>
                  <a:srgbClr val="FF0000"/>
                </a:solidFill>
                <a:latin typeface="Spectral"/>
                <a:ea typeface="Spectral"/>
                <a:cs typeface="Spectral"/>
                <a:sym typeface="Spectral"/>
              </a:rPr>
              <a:t>Data literacy</a:t>
            </a:r>
            <a:r>
              <a:rPr lang="tr" sz="2000">
                <a:latin typeface="Spectral"/>
                <a:ea typeface="Spectral"/>
                <a:cs typeface="Spectral"/>
                <a:sym typeface="Spectral"/>
              </a:rPr>
              <a:t> is the ability to </a:t>
            </a:r>
            <a:r>
              <a:rPr lang="tr" sz="2000">
                <a:solidFill>
                  <a:srgbClr val="0000FF"/>
                </a:solidFill>
                <a:latin typeface="Spectral"/>
                <a:ea typeface="Spectral"/>
                <a:cs typeface="Spectral"/>
                <a:sym typeface="Spectral"/>
              </a:rPr>
              <a:t>read, understand, generate</a:t>
            </a:r>
            <a:r>
              <a:rPr lang="tr" sz="2000">
                <a:latin typeface="Spectral"/>
                <a:ea typeface="Spectral"/>
                <a:cs typeface="Spectral"/>
                <a:sym typeface="Spectral"/>
              </a:rPr>
              <a:t>, and </a:t>
            </a:r>
            <a:r>
              <a:rPr lang="tr" sz="2000">
                <a:solidFill>
                  <a:srgbClr val="0000FF"/>
                </a:solidFill>
                <a:latin typeface="Spectral"/>
                <a:ea typeface="Spectral"/>
                <a:cs typeface="Spectral"/>
                <a:sym typeface="Spectral"/>
              </a:rPr>
              <a:t>communicate</a:t>
            </a:r>
            <a:r>
              <a:rPr lang="tr" sz="2000">
                <a:latin typeface="Spectral"/>
                <a:ea typeface="Spectral"/>
                <a:cs typeface="Spectral"/>
                <a:sym typeface="Spectral"/>
              </a:rPr>
              <a:t> data as information. </a:t>
            </a:r>
            <a:endParaRPr sz="2000">
              <a:latin typeface="Spectral"/>
              <a:ea typeface="Spectral"/>
              <a:cs typeface="Spectral"/>
              <a:sym typeface="Spectral"/>
            </a:endParaRPr>
          </a:p>
        </p:txBody>
      </p:sp>
      <p:pic>
        <p:nvPicPr>
          <p:cNvPr id="72" name="Google Shape;7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53150" y="542613"/>
            <a:ext cx="4443039" cy="3909875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5"/>
          <p:cNvSpPr txBox="1"/>
          <p:nvPr>
            <p:ph type="ctrTitle"/>
          </p:nvPr>
        </p:nvSpPr>
        <p:spPr>
          <a:xfrm>
            <a:off x="6631850" y="4452475"/>
            <a:ext cx="2232300" cy="43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r" sz="1200" u="sng">
                <a:solidFill>
                  <a:schemeClr val="hlink"/>
                </a:solidFill>
                <a:highlight>
                  <a:srgbClr val="FFFFFF"/>
                </a:highlight>
                <a:latin typeface="Spectral"/>
                <a:ea typeface="Spectral"/>
                <a:cs typeface="Spectral"/>
                <a:sym typeface="Spectral"/>
                <a:hlinkClick r:id="rId4"/>
              </a:rPr>
              <a:t>Research Gate</a:t>
            </a:r>
            <a:endParaRPr sz="1200"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74" name="Google Shape;74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/>
          <p:nvPr>
            <p:ph idx="1" type="subTitle"/>
          </p:nvPr>
        </p:nvSpPr>
        <p:spPr>
          <a:xfrm>
            <a:off x="381875" y="342875"/>
            <a:ext cx="8547900" cy="265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3500">
                <a:solidFill>
                  <a:srgbClr val="CC0000"/>
                </a:solidFill>
                <a:latin typeface="Spectral"/>
                <a:ea typeface="Spectral"/>
                <a:cs typeface="Spectral"/>
                <a:sym typeface="Spectral"/>
              </a:rPr>
              <a:t>Bad news: 	 </a:t>
            </a:r>
            <a:r>
              <a:rPr lang="tr" sz="35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No one cares what you can do.</a:t>
            </a:r>
            <a:endParaRPr sz="35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tr" sz="3500">
                <a:solidFill>
                  <a:srgbClr val="38761D"/>
                </a:solidFill>
                <a:latin typeface="Spectral"/>
                <a:ea typeface="Spectral"/>
                <a:cs typeface="Spectral"/>
                <a:sym typeface="Spectral"/>
              </a:rPr>
              <a:t>Good news:</a:t>
            </a:r>
            <a:r>
              <a:rPr lang="tr" sz="35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 Everyone cares what you can                              do for them.</a:t>
            </a:r>
            <a:endParaRPr sz="35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pic>
        <p:nvPicPr>
          <p:cNvPr id="80" name="Google Shape;8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0625" y="2571750"/>
            <a:ext cx="3990402" cy="2173876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/>
          <p:nvPr>
            <p:ph type="ctrTitle"/>
          </p:nvPr>
        </p:nvSpPr>
        <p:spPr>
          <a:xfrm>
            <a:off x="227700" y="3897925"/>
            <a:ext cx="3439200" cy="43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r" sz="1600" u="sng">
                <a:solidFill>
                  <a:schemeClr val="hlink"/>
                </a:solidFill>
                <a:highlight>
                  <a:srgbClr val="FFFFFF"/>
                </a:highlight>
                <a:latin typeface="Spectral"/>
                <a:ea typeface="Spectral"/>
                <a:cs typeface="Spectral"/>
                <a:sym typeface="Spectral"/>
                <a:hlinkClick r:id="rId3"/>
              </a:rPr>
              <a:t>Linkedin</a:t>
            </a:r>
            <a:endParaRPr sz="1600">
              <a:latin typeface="Spectral"/>
              <a:ea typeface="Spectral"/>
              <a:cs typeface="Spectral"/>
              <a:sym typeface="Spectral"/>
            </a:endParaRPr>
          </a:p>
        </p:txBody>
      </p:sp>
      <p:pic>
        <p:nvPicPr>
          <p:cNvPr id="87" name="Google Shape;8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67626" y="3970952"/>
            <a:ext cx="1641052" cy="851782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9695" y="979721"/>
            <a:ext cx="3657400" cy="2050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00698" y="646446"/>
            <a:ext cx="3439200" cy="2832053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148010" y="4075887"/>
            <a:ext cx="1524977" cy="746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820614" y="3804925"/>
            <a:ext cx="1315360" cy="1183824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 txBox="1"/>
          <p:nvPr>
            <p:ph type="ctrTitle"/>
          </p:nvPr>
        </p:nvSpPr>
        <p:spPr>
          <a:xfrm>
            <a:off x="227700" y="3897925"/>
            <a:ext cx="3439200" cy="43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r" sz="1600" u="sng">
                <a:solidFill>
                  <a:schemeClr val="hlink"/>
                </a:solidFill>
                <a:highlight>
                  <a:srgbClr val="FFFFFF"/>
                </a:highlight>
                <a:latin typeface="Spectral"/>
                <a:ea typeface="Spectral"/>
                <a:cs typeface="Spectral"/>
                <a:sym typeface="Spectral"/>
                <a:hlinkClick r:id="rId3"/>
              </a:rPr>
              <a:t>Linkedin</a:t>
            </a:r>
            <a:endParaRPr sz="1600">
              <a:latin typeface="Spectral"/>
              <a:ea typeface="Spectral"/>
              <a:cs typeface="Spectral"/>
              <a:sym typeface="Spectral"/>
            </a:endParaRPr>
          </a:p>
        </p:txBody>
      </p:sp>
      <p:pic>
        <p:nvPicPr>
          <p:cNvPr id="98" name="Google Shape;9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45288" y="4002015"/>
            <a:ext cx="1641052" cy="851782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52827" y="4079110"/>
            <a:ext cx="1395149" cy="69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9375" y="1146687"/>
            <a:ext cx="3328226" cy="1866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660650" y="392825"/>
            <a:ext cx="4141700" cy="337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752740" y="4142413"/>
            <a:ext cx="1478008" cy="570974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9"/>
          <p:cNvSpPr txBox="1"/>
          <p:nvPr>
            <p:ph type="ctrTitle"/>
          </p:nvPr>
        </p:nvSpPr>
        <p:spPr>
          <a:xfrm>
            <a:off x="227700" y="3897925"/>
            <a:ext cx="3439200" cy="43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r" sz="1600" u="sng">
                <a:solidFill>
                  <a:schemeClr val="hlink"/>
                </a:solidFill>
                <a:highlight>
                  <a:srgbClr val="FFFFFF"/>
                </a:highlight>
                <a:latin typeface="Spectral"/>
                <a:ea typeface="Spectral"/>
                <a:cs typeface="Spectral"/>
                <a:sym typeface="Spectral"/>
                <a:hlinkClick r:id="rId3"/>
              </a:rPr>
              <a:t>Linkedin</a:t>
            </a:r>
            <a:endParaRPr sz="1600">
              <a:latin typeface="Spectral"/>
              <a:ea typeface="Spectral"/>
              <a:cs typeface="Spectral"/>
              <a:sym typeface="Spectral"/>
            </a:endParaRPr>
          </a:p>
        </p:txBody>
      </p:sp>
      <p:pic>
        <p:nvPicPr>
          <p:cNvPr id="109" name="Google Shape;109;p19"/>
          <p:cNvPicPr preferRelativeResize="0"/>
          <p:nvPr/>
        </p:nvPicPr>
        <p:blipFill rotWithShape="1">
          <a:blip r:embed="rId4">
            <a:alphaModFix/>
          </a:blip>
          <a:srcRect b="3707" l="3007" r="15486" t="5192"/>
          <a:stretch/>
        </p:blipFill>
        <p:spPr>
          <a:xfrm>
            <a:off x="292250" y="1139700"/>
            <a:ext cx="3001074" cy="198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43100" y="465213"/>
            <a:ext cx="4211175" cy="31737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72300" y="3897937"/>
            <a:ext cx="1641052" cy="751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795400" y="4085963"/>
            <a:ext cx="1449799" cy="375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910626" y="3847840"/>
            <a:ext cx="1641052" cy="851782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1812" y="947188"/>
            <a:ext cx="3600527" cy="167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11163" y="587014"/>
            <a:ext cx="3600524" cy="1984748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0"/>
          <p:cNvSpPr txBox="1"/>
          <p:nvPr>
            <p:ph type="ctrTitle"/>
          </p:nvPr>
        </p:nvSpPr>
        <p:spPr>
          <a:xfrm>
            <a:off x="1782825" y="2536750"/>
            <a:ext cx="1378500" cy="60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r" sz="1500" u="sng">
                <a:solidFill>
                  <a:schemeClr val="hlink"/>
                </a:solidFill>
                <a:highlight>
                  <a:srgbClr val="FFFFFF"/>
                </a:highlight>
                <a:latin typeface="Spectral"/>
                <a:ea typeface="Spectral"/>
                <a:cs typeface="Spectral"/>
                <a:sym typeface="Spectral"/>
                <a:hlinkClick r:id="rId5"/>
              </a:rPr>
              <a:t>Youtube</a:t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122" name="Google Shape;122;p20"/>
          <p:cNvSpPr txBox="1"/>
          <p:nvPr>
            <p:ph type="ctrTitle"/>
          </p:nvPr>
        </p:nvSpPr>
        <p:spPr>
          <a:xfrm>
            <a:off x="6222163" y="2499000"/>
            <a:ext cx="1378500" cy="60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r" sz="1500" u="sng">
                <a:solidFill>
                  <a:schemeClr val="hlink"/>
                </a:solidFill>
                <a:highlight>
                  <a:srgbClr val="FFFFFF"/>
                </a:highlight>
                <a:latin typeface="Spectral"/>
                <a:ea typeface="Spectral"/>
                <a:cs typeface="Spectral"/>
                <a:sym typeface="Spectral"/>
                <a:hlinkClick r:id="rId6"/>
              </a:rPr>
              <a:t>Youtube</a:t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123" name="Google Shape;123;p20"/>
          <p:cNvSpPr txBox="1"/>
          <p:nvPr>
            <p:ph idx="1" type="subTitle"/>
          </p:nvPr>
        </p:nvSpPr>
        <p:spPr>
          <a:xfrm>
            <a:off x="262075" y="360997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HepsiBurada</a:t>
            </a:r>
            <a:endParaRPr sz="24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Ürünlere ait tüm veri. Satıcılar, stok, fiyat değişimi.</a:t>
            </a:r>
            <a:endParaRPr sz="24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124" name="Google Shape;124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1"/>
          <p:cNvSpPr txBox="1"/>
          <p:nvPr>
            <p:ph idx="1" type="subTitle"/>
          </p:nvPr>
        </p:nvSpPr>
        <p:spPr>
          <a:xfrm>
            <a:off x="356100" y="3618950"/>
            <a:ext cx="8520600" cy="123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tr" sz="24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Trendyol’da Yaptığınız Her Şey - Pageview - Search - Favorite</a:t>
            </a:r>
            <a:endParaRPr sz="24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t/>
            </a:r>
            <a:endParaRPr sz="24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tr" sz="24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Clickstream Platform (58:00) - “Delphoi”</a:t>
            </a:r>
            <a:endParaRPr sz="24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pic>
        <p:nvPicPr>
          <p:cNvPr id="130" name="Google Shape;13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851" y="483725"/>
            <a:ext cx="4996127" cy="2234350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1"/>
          <p:cNvSpPr txBox="1"/>
          <p:nvPr>
            <p:ph type="ctrTitle"/>
          </p:nvPr>
        </p:nvSpPr>
        <p:spPr>
          <a:xfrm>
            <a:off x="2305663" y="2627725"/>
            <a:ext cx="1378500" cy="60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r" sz="1500" u="sng">
                <a:solidFill>
                  <a:schemeClr val="hlink"/>
                </a:solidFill>
                <a:highlight>
                  <a:srgbClr val="FFFFFF"/>
                </a:highlight>
                <a:latin typeface="Spectral"/>
                <a:ea typeface="Spectral"/>
                <a:cs typeface="Spectral"/>
                <a:sym typeface="Spectral"/>
                <a:hlinkClick r:id="rId4"/>
              </a:rPr>
              <a:t>Youtube</a:t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pic>
        <p:nvPicPr>
          <p:cNvPr id="132" name="Google Shape;132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53879" y="403352"/>
            <a:ext cx="1433271" cy="70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94151" y="1427590"/>
            <a:ext cx="1641052" cy="8517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862828" y="1405400"/>
            <a:ext cx="995700" cy="896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453875" y="2405300"/>
            <a:ext cx="1213650" cy="121365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